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946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8B588-F2A1-6955-1058-AD2B5AA17D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F6814-9FD2-E0A1-279E-E12B0F3885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6C5A9-037B-7649-65CE-4CB253756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D8614-8FC7-182B-7C5A-88736C384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51668-C703-168A-F264-062EC200E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601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8594B-1666-B7B5-2FD5-A896B70A0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ED8FDB-AF0E-606B-4ED9-47FA7DE62D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DBCE-9725-9291-F5D6-3CCD2C186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CA42D-A035-BD58-25B3-11A4E70AE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46865-B5C6-53A7-8034-0F643E5C6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3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1D891A-C107-9F5C-C4F1-0E6C6EB9BE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779A3-4ED0-F8E8-4145-42AF9DD7A6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617B3-BED0-05B8-F1D4-0927AE86E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02550-77F0-C8A6-78DF-C39508CCB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E1AB4-830F-588A-5CE0-43AE7FCE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5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38C95-F662-8603-6E21-FA413A15A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E95DF-DD29-0307-FDF5-70EF3D306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097DC3-3186-F193-E220-D56FE83EB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99A0D-C7D3-21F2-4D0C-A64C0F06B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3112D-5ED0-CFA2-A2A9-0AE821A25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009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9B862-4098-37D0-EFA0-A5033B852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1E618-6CDF-CD6F-11ED-F31503EFA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EBB41-FC7E-3AFD-2435-5DEF59C21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6E915-68DF-8EAE-101E-C8F0D5418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C28979-475C-6C91-9FB5-02BA88E25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54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E595E-B7CB-28F5-F91B-C5EF60F4E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04576-8B61-8718-A737-D65C80C076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B1D1D4-2300-46A8-76C6-152D0ADC1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5357D9-9C6E-FE35-38BE-43D23494B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706E5D-A63E-4995-2ACE-F2FC75393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99FAAF-A65A-52CE-674F-9771631E0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1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92532-9E56-CA2B-E081-61399CF4A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C7910-FE6D-B105-5FD8-E2C8FF51F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23F92C-CDC6-2D30-91C2-DBA21EBB3B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438011-8A3E-0001-C699-CA1798330D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DEB678-6160-FAD9-27F9-A343881E66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D284CA-BC67-64C3-55DC-FD61CA928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E93ECA-2119-CCE7-EDD6-413116040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DC1DE6-0DAD-A7FC-DB7A-365313862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720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3087F-332A-6489-3FF2-4D1421C98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78DE17-2014-2255-2D30-B16D451AA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4B6B90-D5D6-1E54-2882-6CA3FEBB3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2505D8-D203-10D3-9282-1B9117965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640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8EB509-4ED1-C056-931A-39F945B9C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0874CE-0273-F8AD-EEE2-1FFE35C12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F5403-C085-9F91-A485-8EBF7C5BC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404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9B9A0-288C-81F2-7E58-256D970A6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96E54-96DC-0B94-7948-BE1AA40B6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B3BFF3-1354-8DE1-54E9-E15852271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18E1E5-1284-4B24-2BAE-0C65AD6EC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1C0B6D-B5E1-01FD-AD5B-A5A88A3DE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1FDFB6-D880-A03D-16C5-326545B0B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955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7DD8-FBD7-64CC-EB91-4454B231E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403DC0-60FD-A324-F177-D8571A1599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C188C-9ACB-44AD-62D6-980EA64478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E0836D-53F0-3810-A949-0C5B1CD79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6E0AB-17BE-78C6-D1D2-8AA5FFB28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C07D24-DC23-D7C6-261C-4EEDDA24E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037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271A4B-FFE9-DE25-786F-9C9F49311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050E-C765-BF43-1DF6-663E71CAA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9F2ED-CDC4-F18C-E0C3-709AF1526D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DB2676-9795-4FA9-8602-F05E0CA05360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0C654-1AF1-E822-8922-2D4360CEE5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E8258-1CF3-C098-A13E-A1AA7A15AB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520A50-1F20-46D6-B482-C5A289963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43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A8A19-5683-258A-CC83-74F9839E7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0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DIVERS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Group Project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DS311 Spring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8948D5-E9CB-042A-7385-3E588EAA2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47562" y="4367666"/>
            <a:ext cx="2757352" cy="2490334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Contributors:</a:t>
            </a:r>
          </a:p>
          <a:p>
            <a:r>
              <a:rPr lang="en-US" dirty="0">
                <a:solidFill>
                  <a:schemeClr val="bg1"/>
                </a:solidFill>
              </a:rPr>
              <a:t>Josue Herrera</a:t>
            </a:r>
          </a:p>
          <a:p>
            <a:r>
              <a:rPr lang="en-US" dirty="0">
                <a:solidFill>
                  <a:schemeClr val="bg1"/>
                </a:solidFill>
              </a:rPr>
              <a:t>Giovanni Vallecillo</a:t>
            </a:r>
          </a:p>
          <a:p>
            <a:r>
              <a:rPr lang="en-US" dirty="0">
                <a:solidFill>
                  <a:schemeClr val="bg1"/>
                </a:solidFill>
              </a:rPr>
              <a:t>Zachary Hurt</a:t>
            </a:r>
          </a:p>
          <a:p>
            <a:r>
              <a:rPr lang="en-US" dirty="0">
                <a:solidFill>
                  <a:schemeClr val="bg1"/>
                </a:solidFill>
              </a:rPr>
              <a:t>Jennavieve Ledesma</a:t>
            </a:r>
          </a:p>
          <a:p>
            <a:r>
              <a:rPr lang="en-US" dirty="0">
                <a:solidFill>
                  <a:schemeClr val="bg1"/>
                </a:solidFill>
              </a:rPr>
              <a:t>Brian Solis</a:t>
            </a:r>
          </a:p>
          <a:p>
            <a:r>
              <a:rPr lang="en-US" dirty="0">
                <a:solidFill>
                  <a:schemeClr val="bg1"/>
                </a:solidFill>
              </a:rPr>
              <a:t>Matthew Riley</a:t>
            </a:r>
          </a:p>
        </p:txBody>
      </p:sp>
    </p:spTree>
    <p:extLst>
      <p:ext uri="{BB962C8B-B14F-4D97-AF65-F5344CB8AC3E}">
        <p14:creationId xmlns:p14="http://schemas.microsoft.com/office/powerpoint/2010/main" val="2441970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6C5751-3583-90C9-1A1F-785CCDCE65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36E7DF6-A4E7-7992-1FE0-2E29C4762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u="sng" kern="1200" dirty="0">
                <a:solidFill>
                  <a:schemeClr val="bg1"/>
                </a:solidFill>
                <a:highlight>
                  <a:srgbClr val="800080"/>
                </a:highlight>
                <a:latin typeface="+mj-lt"/>
                <a:ea typeface="+mj-ea"/>
                <a:cs typeface="+mj-cs"/>
              </a:rPr>
              <a:t>Home Team Advantage: Does it exist?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Vertical Text Placeholder 10">
            <a:extLst>
              <a:ext uri="{FF2B5EF4-FFF2-40B4-BE49-F238E27FC236}">
                <a16:creationId xmlns:a16="http://schemas.microsoft.com/office/drawing/2014/main" id="{8ED15D15-445A-60D5-C649-5D733D348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  <a:highlight>
                  <a:srgbClr val="800080"/>
                </a:highlight>
              </a:rPr>
              <a:t>Home Team Advantage: The Evidence</a:t>
            </a:r>
            <a:endParaRPr lang="en-US" sz="2400" dirty="0">
              <a:solidFill>
                <a:schemeClr val="bg1"/>
              </a:solidFill>
              <a:highlight>
                <a:srgbClr val="800080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ighlight>
                  <a:srgbClr val="800080"/>
                </a:highlight>
              </a:rPr>
              <a:t>Win Rate Difference</a:t>
            </a:r>
            <a:r>
              <a:rPr lang="en-US" sz="2400" dirty="0">
                <a:solidFill>
                  <a:schemeClr val="bg1"/>
                </a:solidFill>
                <a:highlight>
                  <a:srgbClr val="800080"/>
                </a:highlight>
              </a:rPr>
              <a:t>: Teams win 51% of matches at home vs. 43% at neutral venues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ighlight>
                  <a:srgbClr val="800080"/>
                </a:highlight>
              </a:rPr>
              <a:t>Statistical Significance</a:t>
            </a:r>
            <a:r>
              <a:rPr lang="en-US" sz="2400" dirty="0">
                <a:solidFill>
                  <a:schemeClr val="bg1"/>
                </a:solidFill>
                <a:highlight>
                  <a:srgbClr val="800080"/>
                </a:highlight>
              </a:rPr>
              <a:t>: p&lt;0.001 confirms this 8% advantage is not random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ighlight>
                  <a:srgbClr val="800080"/>
                </a:highlight>
              </a:rPr>
              <a:t>Goal Scoring</a:t>
            </a:r>
            <a:r>
              <a:rPr lang="en-US" sz="2400" dirty="0">
                <a:solidFill>
                  <a:schemeClr val="bg1"/>
                </a:solidFill>
                <a:highlight>
                  <a:srgbClr val="800080"/>
                </a:highlight>
              </a:rPr>
              <a:t>: Home teams score 0.3 more goals and concede 0.18 fewer goals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ighlight>
                  <a:srgbClr val="800080"/>
                </a:highlight>
              </a:rPr>
              <a:t>Tournament Impact</a:t>
            </a:r>
            <a:r>
              <a:rPr lang="en-US" sz="2400" dirty="0">
                <a:solidFill>
                  <a:schemeClr val="bg1"/>
                </a:solidFill>
                <a:highlight>
                  <a:srgbClr val="800080"/>
                </a:highlight>
              </a:rPr>
              <a:t>: Advantage strongest in World Cup qualifiers (10.2%)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highlight>
                  <a:srgbClr val="800080"/>
                </a:highlight>
              </a:rPr>
              <a:t>Consistent Pattern</a:t>
            </a:r>
            <a:r>
              <a:rPr lang="en-US" sz="2400" dirty="0">
                <a:solidFill>
                  <a:schemeClr val="bg1"/>
                </a:solidFill>
                <a:highlight>
                  <a:srgbClr val="800080"/>
                </a:highlight>
              </a:rPr>
              <a:t>: Advantage persists across team strength levels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82305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52F79B6-EE80-4C8D-7DC9-57039DAB8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5400" b="1" u="sng" dirty="0">
                <a:solidFill>
                  <a:schemeClr val="bg1"/>
                </a:solidFill>
                <a:highlight>
                  <a:srgbClr val="008080"/>
                </a:highlight>
              </a:rPr>
              <a:t>Home Team Advantage Continued..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Content Placeholder 11" descr="A graph with a line and a line&#10;&#10;AI-generated content may be incorrect.">
            <a:extLst>
              <a:ext uri="{FF2B5EF4-FFF2-40B4-BE49-F238E27FC236}">
                <a16:creationId xmlns:a16="http://schemas.microsoft.com/office/drawing/2014/main" id="{514D48D9-CB11-A5B1-5A02-585DA8F4227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05" y="587374"/>
            <a:ext cx="6737658" cy="1867067"/>
          </a:xfrm>
        </p:spPr>
      </p:pic>
      <p:pic>
        <p:nvPicPr>
          <p:cNvPr id="8" name="Content Placeholder 7" descr="A graph of a graph with different colored bars&#10;&#10;AI-generated content may be incorrect.">
            <a:extLst>
              <a:ext uri="{FF2B5EF4-FFF2-40B4-BE49-F238E27FC236}">
                <a16:creationId xmlns:a16="http://schemas.microsoft.com/office/drawing/2014/main" id="{EEEF43D0-E010-FC0C-228B-12E3D249E4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83" y="3011877"/>
            <a:ext cx="5481509" cy="2918904"/>
          </a:xfrm>
          <a:prstGeom prst="rect">
            <a:avLst/>
          </a:prstGeom>
        </p:spPr>
      </p:pic>
      <p:pic>
        <p:nvPicPr>
          <p:cNvPr id="10" name="Content Placeholder 9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B5CDFF5D-6687-A47F-A5C7-C1AC7BDFA2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781" y="3028424"/>
            <a:ext cx="5523082" cy="288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34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EC874E-A6CE-4D47-335B-3FF9C4E7E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bg1"/>
                </a:solidFill>
                <a:highlight>
                  <a:srgbClr val="808000"/>
                </a:highlight>
                <a:latin typeface="+mj-lt"/>
                <a:ea typeface="+mj-ea"/>
                <a:cs typeface="+mj-cs"/>
              </a:rPr>
              <a:t>Home Team Advantage Continued..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C1F69D66-1E28-466C-4E6E-3362E704D7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  <a:highlight>
                  <a:srgbClr val="808000"/>
                </a:highlight>
              </a:rPr>
              <a:t>Why This Matters</a:t>
            </a:r>
            <a:endParaRPr lang="en-US" sz="2400" dirty="0">
              <a:solidFill>
                <a:schemeClr val="bg1"/>
              </a:solidFill>
              <a:highlight>
                <a:srgbClr val="808000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highlight>
                  <a:srgbClr val="808000"/>
                </a:highlight>
              </a:rPr>
              <a:t>Home advantage is real and quantifiable in international soccer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highlight>
                  <a:srgbClr val="808000"/>
                </a:highlight>
              </a:rPr>
              <a:t>Teams should develop specific strategies for away matches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highlight>
                  <a:srgbClr val="808000"/>
                </a:highlight>
              </a:rPr>
              <a:t>Tournament organizers should consider venue effects on competition fairness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highlight>
                  <a:srgbClr val="808000"/>
                </a:highlight>
              </a:rPr>
              <a:t>Predictive models should incorporate 8%-win probability adjustment for home teams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highlight>
                  <a:srgbClr val="808000"/>
                </a:highlight>
              </a:rPr>
              <a:t>Psychological factors likely contribute significantly to home team performance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757391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165</Words>
  <Application>Microsoft Office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Calibri</vt:lpstr>
      <vt:lpstr>Office Theme</vt:lpstr>
      <vt:lpstr>DATA DIVERS Group Project DS311 Spring 2025</vt:lpstr>
      <vt:lpstr>Home Team Advantage: Does it exist?</vt:lpstr>
      <vt:lpstr>Home Team Advantage Continued..</vt:lpstr>
      <vt:lpstr>Home Team Advantage Continued..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Zachary Hurt</dc:creator>
  <cp:lastModifiedBy>Zachary Hurt</cp:lastModifiedBy>
  <cp:revision>2</cp:revision>
  <dcterms:created xsi:type="dcterms:W3CDTF">2025-04-08T04:35:12Z</dcterms:created>
  <dcterms:modified xsi:type="dcterms:W3CDTF">2025-05-11T01:22:32Z</dcterms:modified>
</cp:coreProperties>
</file>

<file path=docProps/thumbnail.jpeg>
</file>